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 id="2147483936" r:id="rId2"/>
  </p:sldMasterIdLst>
  <p:sldIdLst>
    <p:sldId id="260" r:id="rId3"/>
    <p:sldId id="256" r:id="rId4"/>
    <p:sldId id="257" r:id="rId5"/>
    <p:sldId id="258" r:id="rId6"/>
    <p:sldId id="261" r:id="rId7"/>
    <p:sldId id="259"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ubbleChart>
        <c:varyColors val="0"/>
        <c:ser>
          <c:idx val="0"/>
          <c:order val="0"/>
          <c:tx>
            <c:strRef>
              <c:f>Sheet1!$B$1</c:f>
              <c:strCache>
                <c:ptCount val="1"/>
                <c:pt idx="0">
                  <c:v>Y-Values</c:v>
                </c:pt>
              </c:strCache>
            </c:strRef>
          </c:tx>
          <c:invertIfNegative val="0"/>
          <c:xVal>
            <c:numRef>
              <c:f>Sheet1!$A$2:$A$4</c:f>
              <c:numCache>
                <c:formatCode>General</c:formatCode>
                <c:ptCount val="3"/>
                <c:pt idx="0">
                  <c:v>0.7</c:v>
                </c:pt>
                <c:pt idx="1">
                  <c:v>1.8</c:v>
                </c:pt>
                <c:pt idx="2">
                  <c:v>2.6</c:v>
                </c:pt>
              </c:numCache>
            </c:numRef>
          </c:xVal>
          <c:yVal>
            <c:numRef>
              <c:f>Sheet1!$B$2:$B$4</c:f>
              <c:numCache>
                <c:formatCode>General</c:formatCode>
                <c:ptCount val="3"/>
                <c:pt idx="0">
                  <c:v>2.7</c:v>
                </c:pt>
                <c:pt idx="1">
                  <c:v>3.2</c:v>
                </c:pt>
                <c:pt idx="2">
                  <c:v>0.8</c:v>
                </c:pt>
              </c:numCache>
            </c:numRef>
          </c:yVal>
          <c:bubbleSize>
            <c:numRef>
              <c:f>Sheet1!$C$2:$C$4</c:f>
              <c:numCache>
                <c:formatCode>General</c:formatCode>
                <c:ptCount val="3"/>
                <c:pt idx="0">
                  <c:v>10</c:v>
                </c:pt>
                <c:pt idx="1">
                  <c:v>4</c:v>
                </c:pt>
                <c:pt idx="2">
                  <c:v>8</c:v>
                </c:pt>
              </c:numCache>
            </c:numRef>
          </c:bubbleSize>
          <c:bubble3D val="1"/>
          <c:extLst>
            <c:ext xmlns:c16="http://schemas.microsoft.com/office/drawing/2014/chart" uri="{C3380CC4-5D6E-409C-BE32-E72D297353CC}">
              <c16:uniqueId val="{00000000-5DC5-4997-B081-E498722EE371}"/>
            </c:ext>
          </c:extLst>
        </c:ser>
        <c:dLbls>
          <c:showLegendKey val="0"/>
          <c:showVal val="0"/>
          <c:showCatName val="0"/>
          <c:showSerName val="0"/>
          <c:showPercent val="0"/>
          <c:showBubbleSize val="0"/>
        </c:dLbls>
        <c:bubbleScale val="100"/>
        <c:showNegBubbles val="0"/>
        <c:axId val="101029376"/>
        <c:axId val="90407296"/>
      </c:bubbleChart>
      <c:valAx>
        <c:axId val="101029376"/>
        <c:scaling>
          <c:orientation val="minMax"/>
        </c:scaling>
        <c:delete val="0"/>
        <c:axPos val="b"/>
        <c:numFmt formatCode="General" sourceLinked="1"/>
        <c:majorTickMark val="out"/>
        <c:minorTickMark val="none"/>
        <c:tickLblPos val="nextTo"/>
        <c:crossAx val="90407296"/>
        <c:crosses val="autoZero"/>
        <c:crossBetween val="midCat"/>
      </c:valAx>
      <c:valAx>
        <c:axId val="90407296"/>
        <c:scaling>
          <c:orientation val="minMax"/>
        </c:scaling>
        <c:delete val="0"/>
        <c:axPos val="l"/>
        <c:majorGridlines/>
        <c:numFmt formatCode="General" sourceLinked="1"/>
        <c:majorTickMark val="out"/>
        <c:minorTickMark val="none"/>
        <c:tickLblPos val="nextTo"/>
        <c:crossAx val="101029376"/>
        <c:crosses val="autoZero"/>
        <c:crossBetween val="midCat"/>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09655577-1058-4DC3-B851-7E7D2DDE7DEE}" type="datetimeFigureOut">
              <a:rPr lang="en-US" smtClean="0"/>
              <a:t>18-Jul-22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2C301BB-C53F-4664-84AE-7D46DD2C7D4B}"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09655577-1058-4DC3-B851-7E7D2DDE7DEE}" type="datetimeFigureOut">
              <a:rPr lang="en-US" smtClean="0"/>
              <a:t>18-Jul-22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2C301BB-C53F-4664-84AE-7D46DD2C7D4B}"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9655577-1058-4DC3-B851-7E7D2DDE7DEE}" type="datetimeFigureOut">
              <a:rPr lang="en-US" smtClean="0"/>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12C301BB-C53F-4664-84AE-7D46DD2C7D4B}"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9655577-1058-4DC3-B851-7E7D2DDE7DEE}" type="datetimeFigureOut">
              <a:rPr lang="en-US" smtClean="0"/>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12C301BB-C53F-4664-84AE-7D46DD2C7D4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9655577-1058-4DC3-B851-7E7D2DDE7DEE}" type="datetimeFigureOut">
              <a:rPr lang="en-US" smtClean="0"/>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C301BB-C53F-4664-84AE-7D46DD2C7D4B}"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55577-1058-4DC3-B851-7E7D2DDE7DEE}" type="datetimeFigureOut">
              <a:rPr lang="en-US" smtClean="0"/>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09655577-1058-4DC3-B851-7E7D2DDE7DEE}" type="datetimeFigureOut">
              <a:rPr lang="en-US" smtClean="0"/>
              <a:t>18-Jul-22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2C301BB-C53F-4664-84AE-7D46DD2C7D4B}"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09655577-1058-4DC3-B851-7E7D2DDE7DEE}" type="datetimeFigureOut">
              <a:rPr lang="en-US" smtClean="0"/>
              <a:t>18-Jul-22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2C301BB-C53F-4664-84AE-7D46DD2C7D4B}"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09655577-1058-4DC3-B851-7E7D2DDE7DEE}" type="datetimeFigureOut">
              <a:rPr lang="en-US" smtClean="0"/>
              <a:t>18-Jul-22</a:t>
            </a:fld>
            <a:endParaRPr lang="en-US"/>
          </a:p>
        </p:txBody>
      </p:sp>
      <p:sp>
        <p:nvSpPr>
          <p:cNvPr id="8" name="Footer Placeholder 7"/>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9655577-1058-4DC3-B851-7E7D2DDE7DEE}" type="datetimeFigureOut">
              <a:rPr lang="en-US" smtClean="0"/>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9655577-1058-4DC3-B851-7E7D2DDE7DEE}" type="datetimeFigureOut">
              <a:rPr lang="en-US" smtClean="0"/>
              <a:t>18-Jul-22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9655577-1058-4DC3-B851-7E7D2DDE7DEE}" type="datetimeFigureOut">
              <a:rPr lang="en-US" smtClean="0"/>
              <a:t>18-Jul-22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09655577-1058-4DC3-B851-7E7D2DDE7DEE}" type="datetimeFigureOut">
              <a:rPr lang="en-US" smtClean="0"/>
              <a:t>18-Jul-22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9655577-1058-4DC3-B851-7E7D2DDE7DEE}" type="datetimeFigureOut">
              <a:rPr lang="en-US" smtClean="0"/>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9655577-1058-4DC3-B851-7E7D2DDE7DEE}" type="datetimeFigureOut">
              <a:rPr lang="en-US" smtClean="0"/>
              <a:t>18-Jul-22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01BB-C53F-4664-84AE-7D46DD2C7D4B}"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9655577-1058-4DC3-B851-7E7D2DDE7DEE}" type="datetimeFigureOut">
              <a:rPr lang="en-US" smtClean="0"/>
              <a:t>18-Jul-22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01BB-C53F-4664-84AE-7D46DD2C7D4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09655577-1058-4DC3-B851-7E7D2DDE7DEE}" type="datetimeFigureOut">
              <a:rPr lang="en-US" smtClean="0"/>
              <a:t>18-Jul-22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12C301BB-C53F-4664-84AE-7D46DD2C7D4B}"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9655577-1058-4DC3-B851-7E7D2DDE7DEE}" type="datetimeFigureOut">
              <a:rPr lang="en-US" smtClean="0"/>
              <a:t>18-Jul-22</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2C301BB-C53F-4664-84AE-7D46DD2C7D4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hyperlink" Target="https://en.wikipedia.org/wiki/Plaster" TargetMode="External"/><Relationship Id="rId3" Type="http://schemas.openxmlformats.org/officeDocument/2006/relationships/hyperlink" Target="https://en.wikipedia.org/wiki/Manufacturing" TargetMode="External"/><Relationship Id="rId7" Type="http://schemas.openxmlformats.org/officeDocument/2006/relationships/hyperlink" Target="https://en.wikipedia.org/wiki/Concrete" TargetMode="External"/><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hyperlink" Target="https://en.wikipedia.org/wiki/Epoxy" TargetMode="External"/><Relationship Id="rId5" Type="http://schemas.openxmlformats.org/officeDocument/2006/relationships/hyperlink" Target="https://en.wikipedia.org/wiki/Curing_(chemistry)" TargetMode="External"/><Relationship Id="rId10" Type="http://schemas.openxmlformats.org/officeDocument/2006/relationships/hyperlink" Target="https://en.wikipedia.org/wiki/Casting" TargetMode="External"/><Relationship Id="rId4" Type="http://schemas.openxmlformats.org/officeDocument/2006/relationships/hyperlink" Target="https://en.wikipedia.org/wiki/Mold_(manufacturing)" TargetMode="External"/><Relationship Id="rId9" Type="http://schemas.openxmlformats.org/officeDocument/2006/relationships/hyperlink" Target="https://en.wikipedia.org/wiki/Cla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Case_(goods)" TargetMode="External"/><Relationship Id="rId3" Type="http://schemas.openxmlformats.org/officeDocument/2006/relationships/hyperlink" Target="https://en.wikipedia.org/wiki/Blow_molding" TargetMode="External"/><Relationship Id="rId7" Type="http://schemas.openxmlformats.org/officeDocument/2006/relationships/hyperlink" Target="https://en.wikipedia.org/wiki/Household_goods" TargetMode="External"/><Relationship Id="rId2" Type="http://schemas.openxmlformats.org/officeDocument/2006/relationships/image" Target="../media/image7.jpeg"/><Relationship Id="rId1" Type="http://schemas.openxmlformats.org/officeDocument/2006/relationships/slideLayout" Target="../slideLayouts/slideLayout18.xml"/><Relationship Id="rId6" Type="http://schemas.openxmlformats.org/officeDocument/2006/relationships/hyperlink" Target="https://en.wikipedia.org/wiki/Furniture" TargetMode="External"/><Relationship Id="rId5" Type="http://schemas.openxmlformats.org/officeDocument/2006/relationships/hyperlink" Target="https://en.wikipedia.org/wiki/Release_agent" TargetMode="External"/><Relationship Id="rId4" Type="http://schemas.openxmlformats.org/officeDocument/2006/relationships/hyperlink" Target="https://en.wikipedia.org/wiki/Moldmaker" TargetMode="External"/><Relationship Id="rId9" Type="http://schemas.openxmlformats.org/officeDocument/2006/relationships/hyperlink" Target="https://en.wikipedia.org/wiki/Wikipedia:Citation_needed"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mech4study.com/2016/10/casting-defects-types-causes-and-remedies.html" TargetMode="External"/><Relationship Id="rId2" Type="http://schemas.openxmlformats.org/officeDocument/2006/relationships/image" Target="../media/image8.jpeg"/><Relationship Id="rId1" Type="http://schemas.openxmlformats.org/officeDocument/2006/relationships/slideLayout" Target="../slideLayouts/slideLayout18.xml"/><Relationship Id="rId4" Type="http://schemas.openxmlformats.org/officeDocument/2006/relationships/hyperlink" Target="https://www.mech4study.com/2016/07/difference-between-forging-vs-casting.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224" y="1071546"/>
            <a:ext cx="6343403" cy="1015663"/>
          </a:xfrm>
          <a:prstGeom prst="rect">
            <a:avLst/>
          </a:prstGeom>
          <a:noFill/>
        </p:spPr>
        <p:txBody>
          <a:bodyPr wrap="none" rtlCol="0">
            <a:spAutoFit/>
          </a:bodyPr>
          <a:lstStyle/>
          <a:p>
            <a:r>
              <a:rPr lang="en-US" sz="6000" i="1" dirty="0">
                <a:latin typeface="Blackadder ITC" pitchFamily="82" charset="0"/>
              </a:rPr>
              <a:t>DEPARTMENT </a:t>
            </a:r>
          </a:p>
        </p:txBody>
      </p:sp>
      <p:sp>
        <p:nvSpPr>
          <p:cNvPr id="6" name="TextBox 5"/>
          <p:cNvSpPr txBox="1"/>
          <p:nvPr/>
        </p:nvSpPr>
        <p:spPr>
          <a:xfrm>
            <a:off x="3571868" y="2357430"/>
            <a:ext cx="1378904" cy="1015663"/>
          </a:xfrm>
          <a:prstGeom prst="rect">
            <a:avLst/>
          </a:prstGeom>
          <a:noFill/>
        </p:spPr>
        <p:txBody>
          <a:bodyPr wrap="none" rtlCol="0">
            <a:spAutoFit/>
          </a:bodyPr>
          <a:lstStyle/>
          <a:p>
            <a:r>
              <a:rPr lang="en-US" sz="6000" i="1" dirty="0">
                <a:latin typeface="Blackadder ITC" pitchFamily="82" charset="0"/>
              </a:rPr>
              <a:t>OF </a:t>
            </a:r>
          </a:p>
        </p:txBody>
      </p:sp>
      <p:sp>
        <p:nvSpPr>
          <p:cNvPr id="8" name="TextBox 7"/>
          <p:cNvSpPr txBox="1"/>
          <p:nvPr/>
        </p:nvSpPr>
        <p:spPr>
          <a:xfrm>
            <a:off x="4714876" y="3429000"/>
            <a:ext cx="4054315" cy="1015663"/>
          </a:xfrm>
          <a:prstGeom prst="rect">
            <a:avLst/>
          </a:prstGeom>
          <a:noFill/>
        </p:spPr>
        <p:txBody>
          <a:bodyPr wrap="none" rtlCol="0">
            <a:spAutoFit/>
          </a:bodyPr>
          <a:lstStyle/>
          <a:p>
            <a:r>
              <a:rPr lang="en-US" sz="6000" i="1" dirty="0">
                <a:latin typeface="Blackadder ITC" pitchFamily="82" charset="0"/>
              </a:rPr>
              <a:t>PHYSICS</a:t>
            </a:r>
          </a:p>
        </p:txBody>
      </p:sp>
      <p:sp>
        <p:nvSpPr>
          <p:cNvPr id="9" name="TextBox 8"/>
          <p:cNvSpPr txBox="1"/>
          <p:nvPr/>
        </p:nvSpPr>
        <p:spPr>
          <a:xfrm>
            <a:off x="1142977" y="4714884"/>
            <a:ext cx="7358114" cy="1446550"/>
          </a:xfrm>
          <a:prstGeom prst="rect">
            <a:avLst/>
          </a:prstGeom>
          <a:noFill/>
        </p:spPr>
        <p:txBody>
          <a:bodyPr wrap="square" rtlCol="0">
            <a:spAutoFit/>
          </a:bodyPr>
          <a:lstStyle/>
          <a:p>
            <a:r>
              <a:rPr lang="en-US" sz="4400" dirty="0">
                <a:latin typeface="Arial Black" pitchFamily="34" charset="0"/>
              </a:rPr>
              <a:t>PHYSICS WORKSHOP SKILLS PHYS203TH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57158" y="2071678"/>
            <a:ext cx="835824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i="1" u="none" strike="noStrike" cap="none" normalizeH="0" baseline="0" dirty="0">
                <a:ln>
                  <a:noFill/>
                </a:ln>
                <a:solidFill>
                  <a:srgbClr val="002D5E"/>
                </a:solidFill>
                <a:effectLst/>
                <a:latin typeface="Arial" pitchFamily="34" charset="0"/>
                <a:ea typeface="Times New Roman" pitchFamily="18" charset="0"/>
                <a:cs typeface="Arial" pitchFamily="34" charset="0"/>
              </a:rPr>
              <a:t>Manufacturing is the production of goods through the use of </a:t>
            </a:r>
            <a:r>
              <a:rPr kumimoji="0" lang="en-US" i="1" u="none" strike="noStrike" cap="none" normalizeH="0" baseline="0" dirty="0" err="1">
                <a:ln>
                  <a:noFill/>
                </a:ln>
                <a:solidFill>
                  <a:srgbClr val="002D5E"/>
                </a:solidFill>
                <a:effectLst/>
                <a:latin typeface="Arial" pitchFamily="34" charset="0"/>
                <a:ea typeface="Times New Roman" pitchFamily="18" charset="0"/>
                <a:cs typeface="Arial" pitchFamily="34" charset="0"/>
              </a:rPr>
              <a:t>labour</a:t>
            </a:r>
            <a:r>
              <a:rPr kumimoji="0" lang="en-US" i="1" u="none" strike="noStrike" cap="none" normalizeH="0" baseline="0" dirty="0">
                <a:ln>
                  <a:noFill/>
                </a:ln>
                <a:solidFill>
                  <a:srgbClr val="002D5E"/>
                </a:solidFill>
                <a:effectLst/>
                <a:latin typeface="Arial" pitchFamily="34" charset="0"/>
                <a:ea typeface="Times New Roman" pitchFamily="18" charset="0"/>
                <a:cs typeface="Arial" pitchFamily="34" charset="0"/>
              </a:rPr>
              <a:t>, machinery, tools and biological or chemical processing or formulation. Manufacturing can either mean transforming raw materials into finished goods on a large scale, or the creation of more complex items by selling basic goods to manufacturers for the production of items such as automobiles, aircraft, or household appliances.</a:t>
            </a:r>
            <a:endParaRPr kumimoji="0" lang="en-US" i="1"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i="1" u="none" strike="noStrike" cap="none" normalizeH="0" baseline="0" dirty="0">
                <a:ln>
                  <a:noFill/>
                </a:ln>
                <a:solidFill>
                  <a:srgbClr val="363636"/>
                </a:solidFill>
                <a:effectLst/>
                <a:latin typeface="Arial" pitchFamily="34" charset="0"/>
                <a:ea typeface="Times New Roman" pitchFamily="18" charset="0"/>
                <a:cs typeface="Arial" pitchFamily="34" charset="0"/>
              </a:rPr>
              <a:t>Raw materials are transformed into finished products through manufacturing engineering or the manufacturing process. This process begins with product design and materials selection. The materials are modified during various manufacturing processes to create the finished product.</a:t>
            </a:r>
            <a:endParaRPr kumimoji="0" lang="en-US" i="1"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i="1" u="none" strike="noStrike" cap="none" normalizeH="0" baseline="0" dirty="0">
                <a:ln>
                  <a:noFill/>
                </a:ln>
                <a:solidFill>
                  <a:srgbClr val="363636"/>
                </a:solidFill>
                <a:effectLst/>
                <a:latin typeface="Arial" pitchFamily="34" charset="0"/>
                <a:ea typeface="Times New Roman" pitchFamily="18" charset="0"/>
                <a:cs typeface="Arial" pitchFamily="34" charset="0"/>
              </a:rPr>
              <a:t>Modern advanced manufacturing often includes several intermediate processes to create the various components for a finished item, with some manufacturers using the term fabrication. Manufacturing has close connections to the engineering and industrial process design sectors.</a:t>
            </a:r>
            <a:endParaRPr kumimoji="0" lang="en-US" i="1" u="none" strike="noStrike" cap="none" normalizeH="0" baseline="0" dirty="0">
              <a:ln>
                <a:noFill/>
              </a:ln>
              <a:solidFill>
                <a:schemeClr val="tx1"/>
              </a:solidFill>
              <a:effectLst/>
              <a:latin typeface="Arial" pitchFamily="34" charset="0"/>
              <a:cs typeface="Arial" pitchFamily="34" charset="0"/>
            </a:endParaRPr>
          </a:p>
        </p:txBody>
      </p:sp>
      <p:sp>
        <p:nvSpPr>
          <p:cNvPr id="8" name="TextBox 7"/>
          <p:cNvSpPr txBox="1"/>
          <p:nvPr/>
        </p:nvSpPr>
        <p:spPr>
          <a:xfrm>
            <a:off x="642910" y="857232"/>
            <a:ext cx="8195565" cy="1200329"/>
          </a:xfrm>
          <a:prstGeom prst="rect">
            <a:avLst/>
          </a:prstGeom>
          <a:noFill/>
        </p:spPr>
        <p:txBody>
          <a:bodyPr wrap="square" rtlCol="0">
            <a:spAutoFit/>
          </a:bodyPr>
          <a:lstStyle/>
          <a:p>
            <a:r>
              <a:rPr lang="en-US" sz="3600" b="1" dirty="0"/>
              <a:t>WHAT IS MANUFACTURING PROCESS</a:t>
            </a:r>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sApp Image 2022-02-14 at 2.30.12 PM.jpeg"/>
          <p:cNvPicPr>
            <a:picLocks noChangeAspect="1"/>
          </p:cNvPicPr>
          <p:nvPr/>
        </p:nvPicPr>
        <p:blipFill>
          <a:blip r:embed="rId2"/>
          <a:stretch>
            <a:fillRect/>
          </a:stretch>
        </p:blipFill>
        <p:spPr>
          <a:xfrm>
            <a:off x="253970" y="1000107"/>
            <a:ext cx="8604310" cy="4839925"/>
          </a:xfrm>
          <a:prstGeom prst="rect">
            <a:avLst/>
          </a:prstGeom>
        </p:spPr>
      </p:pic>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348" y="428604"/>
            <a:ext cx="8143932" cy="769441"/>
          </a:xfrm>
          <a:prstGeom prst="rect">
            <a:avLst/>
          </a:prstGeom>
          <a:noFill/>
        </p:spPr>
        <p:txBody>
          <a:bodyPr wrap="square" rtlCol="0">
            <a:spAutoFit/>
          </a:bodyPr>
          <a:lstStyle/>
          <a:p>
            <a:pPr>
              <a:buFont typeface="Wingdings" pitchFamily="2" charset="2"/>
              <a:buChar char="Ø"/>
            </a:pPr>
            <a:r>
              <a:rPr lang="en-US" sz="4400" u="sng" dirty="0">
                <a:latin typeface="Algerian" pitchFamily="82" charset="0"/>
              </a:rPr>
              <a:t>TYPES OF MANUFACTURING</a:t>
            </a:r>
          </a:p>
        </p:txBody>
      </p:sp>
      <p:sp>
        <p:nvSpPr>
          <p:cNvPr id="5" name="TextBox 4"/>
          <p:cNvSpPr txBox="1"/>
          <p:nvPr/>
        </p:nvSpPr>
        <p:spPr>
          <a:xfrm>
            <a:off x="928662" y="1643050"/>
            <a:ext cx="4214842" cy="646331"/>
          </a:xfrm>
          <a:prstGeom prst="rect">
            <a:avLst/>
          </a:prstGeom>
          <a:noFill/>
        </p:spPr>
        <p:txBody>
          <a:bodyPr wrap="square" rtlCol="0">
            <a:spAutoFit/>
          </a:bodyPr>
          <a:lstStyle/>
          <a:p>
            <a:pPr marL="342900" indent="-342900">
              <a:buFont typeface="Wingdings" pitchFamily="2" charset="2"/>
              <a:buChar char="v"/>
            </a:pPr>
            <a:r>
              <a:rPr lang="en-US" sz="3600" dirty="0"/>
              <a:t>CASTING </a:t>
            </a:r>
          </a:p>
        </p:txBody>
      </p:sp>
      <p:sp>
        <p:nvSpPr>
          <p:cNvPr id="8" name="TextBox 7"/>
          <p:cNvSpPr txBox="1"/>
          <p:nvPr/>
        </p:nvSpPr>
        <p:spPr>
          <a:xfrm>
            <a:off x="785786" y="2428868"/>
            <a:ext cx="4071966" cy="461665"/>
          </a:xfrm>
          <a:prstGeom prst="rect">
            <a:avLst/>
          </a:prstGeom>
          <a:noFill/>
        </p:spPr>
        <p:txBody>
          <a:bodyPr wrap="square" rtlCol="0">
            <a:spAutoFit/>
          </a:bodyPr>
          <a:lstStyle/>
          <a:p>
            <a:pPr>
              <a:buFont typeface="Wingdings" pitchFamily="2" charset="2"/>
              <a:buChar char="v"/>
            </a:pPr>
            <a:r>
              <a:rPr lang="en-US" sz="2400" b="1" i="1" dirty="0"/>
              <a:t> CORE MAKING</a:t>
            </a:r>
          </a:p>
        </p:txBody>
      </p:sp>
      <p:sp>
        <p:nvSpPr>
          <p:cNvPr id="9" name="TextBox 8"/>
          <p:cNvSpPr txBox="1"/>
          <p:nvPr/>
        </p:nvSpPr>
        <p:spPr>
          <a:xfrm>
            <a:off x="214282" y="3000372"/>
            <a:ext cx="5022032" cy="584775"/>
          </a:xfrm>
          <a:prstGeom prst="rect">
            <a:avLst/>
          </a:prstGeom>
          <a:noFill/>
        </p:spPr>
        <p:txBody>
          <a:bodyPr wrap="square" rtlCol="0">
            <a:spAutoFit/>
          </a:bodyPr>
          <a:lstStyle/>
          <a:p>
            <a:pPr lvl="1">
              <a:buFont typeface="Wingdings" pitchFamily="2" charset="2"/>
              <a:buChar char="v"/>
            </a:pPr>
            <a:r>
              <a:rPr lang="en-US" sz="3200" dirty="0"/>
              <a:t>MOLDING</a:t>
            </a:r>
          </a:p>
        </p:txBody>
      </p:sp>
      <p:sp>
        <p:nvSpPr>
          <p:cNvPr id="11" name="TextBox 10"/>
          <p:cNvSpPr txBox="1"/>
          <p:nvPr/>
        </p:nvSpPr>
        <p:spPr>
          <a:xfrm>
            <a:off x="714348" y="3714753"/>
            <a:ext cx="5072098" cy="646331"/>
          </a:xfrm>
          <a:prstGeom prst="rect">
            <a:avLst/>
          </a:prstGeom>
          <a:noFill/>
        </p:spPr>
        <p:txBody>
          <a:bodyPr wrap="square" rtlCol="0">
            <a:spAutoFit/>
          </a:bodyPr>
          <a:lstStyle/>
          <a:p>
            <a:pPr>
              <a:buFont typeface="Wingdings" pitchFamily="2" charset="2"/>
              <a:buChar char="v"/>
            </a:pPr>
            <a:r>
              <a:rPr lang="en-US" sz="3600" dirty="0"/>
              <a:t>MACHINING</a:t>
            </a:r>
          </a:p>
        </p:txBody>
      </p:sp>
      <p:sp>
        <p:nvSpPr>
          <p:cNvPr id="13" name="TextBox 12"/>
          <p:cNvSpPr txBox="1"/>
          <p:nvPr/>
        </p:nvSpPr>
        <p:spPr>
          <a:xfrm>
            <a:off x="0" y="4429132"/>
            <a:ext cx="3946043" cy="523220"/>
          </a:xfrm>
          <a:prstGeom prst="rect">
            <a:avLst/>
          </a:prstGeom>
          <a:noFill/>
        </p:spPr>
        <p:txBody>
          <a:bodyPr wrap="square" rtlCol="0">
            <a:spAutoFit/>
          </a:bodyPr>
          <a:lstStyle/>
          <a:p>
            <a:pPr lvl="2">
              <a:buFont typeface="Wingdings" pitchFamily="2" charset="2"/>
              <a:buChar char="v"/>
            </a:pPr>
            <a:r>
              <a:rPr lang="en-US" sz="2800" dirty="0"/>
              <a:t>FORMING</a:t>
            </a:r>
          </a:p>
        </p:txBody>
      </p:sp>
      <p:sp>
        <p:nvSpPr>
          <p:cNvPr id="14" name="TextBox 13"/>
          <p:cNvSpPr txBox="1"/>
          <p:nvPr/>
        </p:nvSpPr>
        <p:spPr>
          <a:xfrm>
            <a:off x="857224" y="4929198"/>
            <a:ext cx="3621083" cy="523220"/>
          </a:xfrm>
          <a:prstGeom prst="rect">
            <a:avLst/>
          </a:prstGeom>
          <a:noFill/>
        </p:spPr>
        <p:txBody>
          <a:bodyPr wrap="square" rtlCol="0">
            <a:spAutoFit/>
          </a:bodyPr>
          <a:lstStyle/>
          <a:p>
            <a:pPr>
              <a:buFont typeface="Wingdings" pitchFamily="2" charset="2"/>
              <a:buChar char="v"/>
            </a:pPr>
            <a:r>
              <a:rPr lang="en-US" sz="2800" dirty="0"/>
              <a:t>WELDING</a:t>
            </a: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1736" y="500042"/>
            <a:ext cx="3464131" cy="707886"/>
          </a:xfrm>
          <a:prstGeom prst="rect">
            <a:avLst/>
          </a:prstGeom>
          <a:noFill/>
        </p:spPr>
        <p:txBody>
          <a:bodyPr wrap="square" rtlCol="0">
            <a:spAutoFit/>
          </a:bodyPr>
          <a:lstStyle/>
          <a:p>
            <a:pPr>
              <a:buFont typeface="Courier New" pitchFamily="49" charset="0"/>
              <a:buChar char="o"/>
            </a:pPr>
            <a:r>
              <a:rPr lang="en-US" sz="4000" b="1" dirty="0"/>
              <a:t>CASTING</a:t>
            </a:r>
          </a:p>
        </p:txBody>
      </p:sp>
      <p:pic>
        <p:nvPicPr>
          <p:cNvPr id="3" name="Picture 2" descr="WhatsApp Image 2022- CASTING.jpeg"/>
          <p:cNvPicPr>
            <a:picLocks noChangeAspect="1"/>
          </p:cNvPicPr>
          <p:nvPr/>
        </p:nvPicPr>
        <p:blipFill>
          <a:blip r:embed="rId2"/>
          <a:stretch>
            <a:fillRect/>
          </a:stretch>
        </p:blipFill>
        <p:spPr>
          <a:xfrm>
            <a:off x="1428728" y="1357299"/>
            <a:ext cx="5786478" cy="2510152"/>
          </a:xfrm>
          <a:prstGeom prst="rect">
            <a:avLst/>
          </a:prstGeom>
        </p:spPr>
      </p:pic>
      <p:sp>
        <p:nvSpPr>
          <p:cNvPr id="30721" name="Rectangle 1"/>
          <p:cNvSpPr>
            <a:spLocks noChangeArrowheads="1"/>
          </p:cNvSpPr>
          <p:nvPr/>
        </p:nvSpPr>
        <p:spPr bwMode="auto">
          <a:xfrm>
            <a:off x="642910" y="3857628"/>
            <a:ext cx="7715304" cy="2262158"/>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202122"/>
                </a:solidFill>
                <a:effectLst/>
                <a:latin typeface="Arial" pitchFamily="34" charset="0"/>
                <a:ea typeface="Times New Roman" pitchFamily="18" charset="0"/>
                <a:cs typeface="Arial" pitchFamily="34" charset="0"/>
              </a:rPr>
              <a:t>Casting</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is a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3" tooltip="Manufacturing"/>
              </a:rPr>
              <a:t>manufacturing</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process in which a liquid material is usually poured into a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4" tooltip="Mold (manufacturing)"/>
              </a:rPr>
              <a:t>mold</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which contains a hollow cavity of the desired shape, and then allowed to solidify. The solidified part is also known as a </a:t>
            </a:r>
            <a:r>
              <a:rPr kumimoji="0" lang="en-US" sz="1400" b="1" i="1" u="none" strike="noStrike" cap="none" normalizeH="0" baseline="0" dirty="0">
                <a:ln>
                  <a:noFill/>
                </a:ln>
                <a:solidFill>
                  <a:srgbClr val="202122"/>
                </a:solidFill>
                <a:effectLst/>
                <a:latin typeface="Arial" pitchFamily="34" charset="0"/>
                <a:ea typeface="Times New Roman" pitchFamily="18" charset="0"/>
                <a:cs typeface="Arial" pitchFamily="34" charset="0"/>
              </a:rPr>
              <a:t>casting</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which is ejected or broken out of the mold to complete the process. Casting materials are usually metals or various </a:t>
            </a:r>
            <a:r>
              <a:rPr kumimoji="0" lang="en-US" sz="1400" b="1" i="1" u="none" strike="noStrike" cap="none" normalizeH="0" baseline="0" dirty="0">
                <a:ln>
                  <a:noFill/>
                </a:ln>
                <a:solidFill>
                  <a:srgbClr val="202122"/>
                </a:solidFill>
                <a:effectLst/>
                <a:latin typeface="Arial" pitchFamily="34" charset="0"/>
                <a:ea typeface="Times New Roman" pitchFamily="18" charset="0"/>
                <a:cs typeface="Arial" pitchFamily="34" charset="0"/>
              </a:rPr>
              <a:t>time setting</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materials that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5" tooltip="Curing (chemistry)"/>
              </a:rPr>
              <a:t>cure</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after mixing two or more components together; examples are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6" tooltip="Epoxy"/>
              </a:rPr>
              <a:t>epoxy</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7" tooltip="Concrete"/>
              </a:rPr>
              <a:t>concrete</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8" tooltip="Plaster"/>
              </a:rPr>
              <a:t>plaster</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and </a:t>
            </a:r>
            <a:r>
              <a:rPr kumimoji="0" lang="en-US" sz="1400" b="1" i="0" u="sng" strike="noStrike" cap="none" normalizeH="0" baseline="0" dirty="0">
                <a:ln>
                  <a:noFill/>
                </a:ln>
                <a:solidFill>
                  <a:srgbClr val="0645AD"/>
                </a:solidFill>
                <a:effectLst/>
                <a:latin typeface="Arial" pitchFamily="34" charset="0"/>
                <a:ea typeface="Times New Roman" pitchFamily="18" charset="0"/>
                <a:cs typeface="Arial" pitchFamily="34" charset="0"/>
                <a:hlinkClick r:id="rId9" tooltip="Clay"/>
              </a:rPr>
              <a:t>clay</a:t>
            </a:r>
            <a:r>
              <a:rPr kumimoji="0" lang="en-US" sz="1400" b="1" i="0" u="none" strike="noStrike" cap="none" normalizeH="0" baseline="0" dirty="0">
                <a:ln>
                  <a:noFill/>
                </a:ln>
                <a:solidFill>
                  <a:srgbClr val="202122"/>
                </a:solidFill>
                <a:effectLst/>
                <a:latin typeface="Arial" pitchFamily="34" charset="0"/>
                <a:ea typeface="Times New Roman" pitchFamily="18" charset="0"/>
                <a:cs typeface="Arial" pitchFamily="34" charset="0"/>
              </a:rPr>
              <a:t>. Casting is most often used for making complex shapes that would be otherwise difficult or uneconomical to make by other methods. Heavy equipment like machine tool beds, ships' propellers, etc. can be cast easily in the required size, rather than fabricating by joining several small pieces.</a:t>
            </a:r>
            <a:r>
              <a:rPr kumimoji="0" lang="en-US" sz="1400" b="1" i="0" u="none" strike="noStrike" cap="none" normalizeH="0" baseline="30000" dirty="0">
                <a:ln>
                  <a:noFill/>
                </a:ln>
                <a:solidFill>
                  <a:srgbClr val="0645AD"/>
                </a:solidFill>
                <a:effectLst/>
                <a:latin typeface="Arial" pitchFamily="34" charset="0"/>
                <a:ea typeface="Times New Roman" pitchFamily="18" charset="0"/>
                <a:cs typeface="Arial" pitchFamily="34" charset="0"/>
                <a:hlinkClick r:id="rId10"/>
              </a:rPr>
              <a:t>[1]</a:t>
            </a:r>
            <a:endParaRPr kumimoji="0" lang="en-US" sz="14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1670" y="500042"/>
            <a:ext cx="5069571" cy="646331"/>
          </a:xfrm>
          <a:prstGeom prst="rect">
            <a:avLst/>
          </a:prstGeom>
          <a:noFill/>
        </p:spPr>
        <p:txBody>
          <a:bodyPr wrap="square" rtlCol="0">
            <a:spAutoFit/>
          </a:bodyPr>
          <a:lstStyle/>
          <a:p>
            <a:pPr>
              <a:buFont typeface="Wingdings" pitchFamily="2" charset="2"/>
              <a:buChar char="q"/>
            </a:pPr>
            <a:r>
              <a:rPr lang="en-US" sz="3600" dirty="0"/>
              <a:t>CORE MAKING </a:t>
            </a:r>
          </a:p>
        </p:txBody>
      </p:sp>
      <p:pic>
        <p:nvPicPr>
          <p:cNvPr id="5" name="Picture 4" descr="WhatsApp ImaCORE MAKINH.jpeg"/>
          <p:cNvPicPr>
            <a:picLocks noChangeAspect="1"/>
          </p:cNvPicPr>
          <p:nvPr/>
        </p:nvPicPr>
        <p:blipFill>
          <a:blip r:embed="rId2"/>
          <a:stretch>
            <a:fillRect/>
          </a:stretch>
        </p:blipFill>
        <p:spPr>
          <a:xfrm>
            <a:off x="571472" y="1178703"/>
            <a:ext cx="3492524" cy="1964545"/>
          </a:xfrm>
          <a:prstGeom prst="rect">
            <a:avLst/>
          </a:prstGeom>
        </p:spPr>
      </p:pic>
      <p:pic>
        <p:nvPicPr>
          <p:cNvPr id="6" name="Picture 5" descr="WhatsApp Image 2022 CORE MAKING 55.jpeg"/>
          <p:cNvPicPr>
            <a:picLocks noChangeAspect="1"/>
          </p:cNvPicPr>
          <p:nvPr/>
        </p:nvPicPr>
        <p:blipFill>
          <a:blip r:embed="rId3"/>
          <a:stretch>
            <a:fillRect/>
          </a:stretch>
        </p:blipFill>
        <p:spPr>
          <a:xfrm>
            <a:off x="4286248" y="1714488"/>
            <a:ext cx="4214842" cy="3286148"/>
          </a:xfrm>
          <a:prstGeom prst="rect">
            <a:avLst/>
          </a:prstGeom>
        </p:spPr>
      </p:pic>
      <p:sp>
        <p:nvSpPr>
          <p:cNvPr id="26625" name="Rectangle 1"/>
          <p:cNvSpPr>
            <a:spLocks noChangeArrowheads="1"/>
          </p:cNvSpPr>
          <p:nvPr/>
        </p:nvSpPr>
        <p:spPr bwMode="auto">
          <a:xfrm>
            <a:off x="428596" y="5000636"/>
            <a:ext cx="842968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inherit"/>
                <a:ea typeface="Times New Roman" pitchFamily="18" charset="0"/>
                <a:cs typeface="Times New Roman" pitchFamily="18" charset="0"/>
              </a:rPr>
              <a:t>Core making is the process which forms the interior part of the casting. The mould provides a space for the molten metal to go, while the core keeps the metal from filling the entire space.</a:t>
            </a: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0298" y="500042"/>
            <a:ext cx="3618298" cy="707886"/>
          </a:xfrm>
          <a:prstGeom prst="rect">
            <a:avLst/>
          </a:prstGeom>
          <a:noFill/>
        </p:spPr>
        <p:txBody>
          <a:bodyPr wrap="none" rtlCol="0">
            <a:spAutoFit/>
          </a:bodyPr>
          <a:lstStyle/>
          <a:p>
            <a:pPr lvl="1">
              <a:buFont typeface="Wingdings" pitchFamily="2" charset="2"/>
              <a:buChar char="q"/>
            </a:pPr>
            <a:r>
              <a:rPr lang="en-US" sz="4000" dirty="0"/>
              <a:t>MOLDING</a:t>
            </a:r>
          </a:p>
        </p:txBody>
      </p:sp>
      <p:pic>
        <p:nvPicPr>
          <p:cNvPr id="3" name="Picture 2" descr="WhatsApp Image MOLDING.jpeg"/>
          <p:cNvPicPr>
            <a:picLocks noChangeAspect="1"/>
          </p:cNvPicPr>
          <p:nvPr/>
        </p:nvPicPr>
        <p:blipFill>
          <a:blip r:embed="rId2"/>
          <a:stretch>
            <a:fillRect/>
          </a:stretch>
        </p:blipFill>
        <p:spPr>
          <a:xfrm>
            <a:off x="761974" y="1357298"/>
            <a:ext cx="7310488" cy="2857520"/>
          </a:xfrm>
          <a:prstGeom prst="rect">
            <a:avLst/>
          </a:prstGeom>
        </p:spPr>
      </p:pic>
      <p:sp>
        <p:nvSpPr>
          <p:cNvPr id="45058" name="Rectangle 2"/>
          <p:cNvSpPr>
            <a:spLocks noChangeArrowheads="1"/>
          </p:cNvSpPr>
          <p:nvPr/>
        </p:nvSpPr>
        <p:spPr bwMode="auto">
          <a:xfrm rot="10800000" flipV="1">
            <a:off x="428596" y="3874964"/>
            <a:ext cx="821537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3" tooltip="Blow molding"/>
              </a:rPr>
              <a:t>Blow molding</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is a manufacturing process for forming and joining hollow plastic or glass parts.</a:t>
            </a:r>
            <a:endParaRPr kumimoji="0" lang="en-US" sz="20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A manufacturer who makes molds is called a </a:t>
            </a:r>
            <a:r>
              <a:rPr kumimoji="0" lang="en-US" sz="2000" b="1"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4" tooltip="Moldmaker"/>
              </a:rPr>
              <a:t>moldmaker</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A </a:t>
            </a:r>
            <a:r>
              <a:rPr kumimoji="0" lang="en-US" sz="2000" b="0"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5" tooltip="Release agent"/>
              </a:rPr>
              <a:t>release agent</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is typically used to make removal of the hardened/set substance from the mold more easily effected. Typical uses for molded plastics include molded </a:t>
            </a:r>
            <a:r>
              <a:rPr kumimoji="0" lang="en-US" sz="2000" b="0"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6" tooltip="Furniture"/>
              </a:rPr>
              <a:t>furniture</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molded </a:t>
            </a:r>
            <a:r>
              <a:rPr kumimoji="0" lang="en-US" sz="2000" b="0"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7" tooltip="Household goods"/>
              </a:rPr>
              <a:t>household goods</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molded </a:t>
            </a:r>
            <a:r>
              <a:rPr kumimoji="0" lang="en-US" sz="2000" b="0" i="0" u="none" strike="noStrike" cap="none" normalizeH="0" baseline="0" dirty="0">
                <a:ln>
                  <a:noFill/>
                </a:ln>
                <a:solidFill>
                  <a:srgbClr val="0645AD"/>
                </a:solidFill>
                <a:effectLst/>
                <a:latin typeface="Arial" pitchFamily="34" charset="0"/>
                <a:ea typeface="Times New Roman" pitchFamily="18" charset="0"/>
                <a:cs typeface="Arial" pitchFamily="34" charset="0"/>
                <a:hlinkClick r:id="rId8" tooltip="Case (goods)"/>
              </a:rPr>
              <a:t>cases</a:t>
            </a:r>
            <a:r>
              <a:rPr kumimoji="0" lang="en-US" sz="2000" b="0" i="0" u="none" strike="noStrike" cap="none" normalizeH="0" baseline="0" dirty="0">
                <a:ln>
                  <a:noFill/>
                </a:ln>
                <a:solidFill>
                  <a:srgbClr val="202122"/>
                </a:solidFill>
                <a:effectLst/>
                <a:latin typeface="Arial" pitchFamily="34" charset="0"/>
                <a:ea typeface="Times New Roman" pitchFamily="18" charset="0"/>
                <a:cs typeface="Arial" pitchFamily="34" charset="0"/>
              </a:rPr>
              <a:t>, and structural materials.</a:t>
            </a:r>
            <a:r>
              <a:rPr kumimoji="0" lang="en-US" sz="2000" b="0" i="0" u="none" strike="noStrike" cap="none" normalizeH="0" baseline="30000" dirty="0">
                <a:ln>
                  <a:noFill/>
                </a:ln>
                <a:solidFill>
                  <a:srgbClr val="202122"/>
                </a:solidFill>
                <a:effectLst/>
                <a:latin typeface="Arial" pitchFamily="34" charset="0"/>
                <a:ea typeface="Times New Roman" pitchFamily="18" charset="0"/>
                <a:cs typeface="Arial" pitchFamily="34" charset="0"/>
              </a:rPr>
              <a:t>[</a:t>
            </a:r>
            <a:r>
              <a:rPr kumimoji="0" lang="en-US" sz="2000" b="0" i="1" u="none" strike="noStrike" cap="none" normalizeH="0" baseline="30000" dirty="0">
                <a:ln>
                  <a:noFill/>
                </a:ln>
                <a:solidFill>
                  <a:srgbClr val="0645AD"/>
                </a:solidFill>
                <a:effectLst/>
                <a:latin typeface="Arial" pitchFamily="34" charset="0"/>
                <a:ea typeface="Times New Roman" pitchFamily="18" charset="0"/>
                <a:cs typeface="Arial" pitchFamily="34" charset="0"/>
                <a:hlinkClick r:id="rId9" tooltip="Wikipedia:Citation needed"/>
              </a:rPr>
              <a:t>citation needed</a:t>
            </a:r>
            <a:r>
              <a:rPr kumimoji="0" lang="en-US" sz="2000" b="0" i="0" u="none" strike="noStrike" cap="none" normalizeH="0" baseline="30000" dirty="0">
                <a:ln>
                  <a:noFill/>
                </a:ln>
                <a:solidFill>
                  <a:srgbClr val="202122"/>
                </a:solidFill>
                <a:effectLst/>
                <a:latin typeface="Arial" pitchFamily="34" charset="0"/>
                <a:ea typeface="Times New Roman" pitchFamily="18" charset="0"/>
                <a:cs typeface="Arial" pitchFamily="34" charset="0"/>
              </a:rPr>
              <a:t>]</a:t>
            </a: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500042"/>
            <a:ext cx="7715305" cy="1077218"/>
          </a:xfrm>
          <a:prstGeom prst="rect">
            <a:avLst/>
          </a:prstGeom>
          <a:noFill/>
        </p:spPr>
        <p:txBody>
          <a:bodyPr wrap="square" rtlCol="0">
            <a:spAutoFit/>
          </a:bodyPr>
          <a:lstStyle/>
          <a:p>
            <a:pPr lvl="1">
              <a:buFont typeface="Wingdings" pitchFamily="2" charset="2"/>
              <a:buChar char="ü"/>
            </a:pPr>
            <a:r>
              <a:rPr lang="en-US" sz="3200" dirty="0">
                <a:latin typeface="Blackadder ITC" pitchFamily="82" charset="0"/>
              </a:rPr>
              <a:t>ADVANTAGES AND DISADVANTAGES OF CASTING </a:t>
            </a:r>
          </a:p>
        </p:txBody>
      </p:sp>
      <p:pic>
        <p:nvPicPr>
          <p:cNvPr id="3" name="Picture 2" descr="WhatsApp Image 2022-02-14 at 3.23.15 PM.jpeg"/>
          <p:cNvPicPr>
            <a:picLocks noChangeAspect="1"/>
          </p:cNvPicPr>
          <p:nvPr/>
        </p:nvPicPr>
        <p:blipFill>
          <a:blip r:embed="rId2"/>
          <a:stretch>
            <a:fillRect/>
          </a:stretch>
        </p:blipFill>
        <p:spPr>
          <a:xfrm>
            <a:off x="6286512" y="1571612"/>
            <a:ext cx="2500330" cy="2071701"/>
          </a:xfrm>
          <a:prstGeom prst="rect">
            <a:avLst/>
          </a:prstGeom>
        </p:spPr>
      </p:pic>
      <p:sp>
        <p:nvSpPr>
          <p:cNvPr id="44033" name="Rectangle 1"/>
          <p:cNvSpPr>
            <a:spLocks noChangeArrowheads="1"/>
          </p:cNvSpPr>
          <p:nvPr/>
        </p:nvSpPr>
        <p:spPr bwMode="auto">
          <a:xfrm>
            <a:off x="642910" y="1571612"/>
            <a:ext cx="5357850" cy="5006458"/>
          </a:xfrm>
          <a:prstGeom prst="rect">
            <a:avLst/>
          </a:prstGeom>
          <a:solidFill>
            <a:srgbClr val="FFFFFF"/>
          </a:solid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n-US" sz="1100" b="1" i="1" u="none" strike="noStrike" cap="none" normalizeH="0" baseline="0" dirty="0">
              <a:ln>
                <a:noFill/>
              </a:ln>
              <a:solidFill>
                <a:srgbClr val="4F81BD"/>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can create any complex structure economically.</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The size of object doesn</a:t>
            </a:r>
            <a:r>
              <a:rPr kumimoji="0" lang="en-US" b="0" i="0" u="none" strike="noStrike" cap="none" normalizeH="0" baseline="0" dirty="0">
                <a:ln>
                  <a:noFill/>
                </a:ln>
                <a:solidFill>
                  <a:srgbClr val="444444"/>
                </a:solidFill>
                <a:effectLst/>
                <a:latin typeface="Calibri"/>
                <a:ea typeface="Calibri" pitchFamily="34" charset="0"/>
                <a:cs typeface="Times New Roman" pitchFamily="18" charset="0"/>
              </a:rPr>
              <a:t>’</a:t>
            </a: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t matter for casting.</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All structure made by casting has wide range of properties.</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This can create an accurate object.</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All material can be cast.</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creates isotropic structure.</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is cheapest among all manufacturing processes.</a:t>
            </a:r>
            <a:endParaRPr kumimoji="0" lang="en-US" b="1" i="1" u="none" strike="noStrike" cap="none" normalizeH="0" baseline="0" dirty="0">
              <a:ln>
                <a:noFill/>
              </a:ln>
              <a:solidFill>
                <a:srgbClr val="4F81BD"/>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0" i="1" u="none" strike="noStrike" cap="none" normalizeH="0" baseline="0" dirty="0">
                <a:ln>
                  <a:noFill/>
                </a:ln>
                <a:solidFill>
                  <a:srgbClr val="333333"/>
                </a:solidFill>
                <a:effectLst/>
                <a:latin typeface="Arial" pitchFamily="34" charset="0"/>
                <a:ea typeface="Times New Roman" pitchFamily="18" charset="0"/>
                <a:cs typeface="Arial" pitchFamily="34" charset="0"/>
              </a:rPr>
              <a:t>Disadvantages:</a:t>
            </a:r>
            <a:endParaRPr kumimoji="0" lang="en-US" b="1" i="1" u="none" strike="noStrike" cap="none" normalizeH="0" baseline="0" dirty="0">
              <a:ln>
                <a:noFill/>
              </a:ln>
              <a:solidFill>
                <a:srgbClr val="4F81BD"/>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0" i="0" u="none" strike="noStrike" cap="none" normalizeH="0" baseline="0" dirty="0">
                <a:ln>
                  <a:noFill/>
                </a:ln>
                <a:solidFill>
                  <a:srgbClr val="444444"/>
                </a:solidFill>
                <a:effectLst/>
                <a:latin typeface="Calibri" pitchFamily="34" charset="0"/>
                <a:ea typeface="Calibri" pitchFamily="34" charset="0"/>
                <a:cs typeface="Times New Roman" pitchFamily="18" charset="0"/>
              </a:rPr>
              <a:t>Along these advantages, casting has following disadvantages.</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gives poor surface finish and mostly requires surface finish operation.</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a:ln>
                  <a:noFill/>
                </a:ln>
                <a:solidFill>
                  <a:srgbClr val="289DCC"/>
                </a:solidFill>
                <a:effectLst/>
                <a:latin typeface="inherit"/>
                <a:ea typeface="Calibri" pitchFamily="34" charset="0"/>
                <a:cs typeface="Times New Roman" pitchFamily="18" charset="0"/>
                <a:hlinkClick r:id="rId3"/>
              </a:rPr>
              <a:t>Casting defects</a:t>
            </a:r>
            <a:r>
              <a:rPr kumimoji="0" lang="en-US" b="1" i="0" u="none" strike="noStrike" cap="none" normalizeH="0" baseline="0" dirty="0">
                <a:ln>
                  <a:noFill/>
                </a:ln>
                <a:solidFill>
                  <a:srgbClr val="289DCC"/>
                </a:solidFill>
                <a:effectLst/>
                <a:latin typeface="Calibri"/>
                <a:ea typeface="Calibri" pitchFamily="34" charset="0"/>
                <a:cs typeface="Times New Roman" pitchFamily="18" charset="0"/>
                <a:hlinkClick r:id="rId3"/>
              </a:rPr>
              <a:t> </a:t>
            </a: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involves in this process.</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gives low fatigue strength compare to</a:t>
            </a:r>
            <a:r>
              <a:rPr kumimoji="0" lang="en-US" b="0" i="0" u="none" strike="noStrike" cap="none" normalizeH="0" baseline="0" dirty="0">
                <a:ln>
                  <a:noFill/>
                </a:ln>
                <a:solidFill>
                  <a:srgbClr val="444444"/>
                </a:solidFill>
                <a:effectLst/>
                <a:latin typeface="Calibri"/>
                <a:ea typeface="Calibri" pitchFamily="34" charset="0"/>
                <a:cs typeface="Times New Roman" pitchFamily="18" charset="0"/>
              </a:rPr>
              <a:t> </a:t>
            </a:r>
            <a:r>
              <a:rPr kumimoji="0" lang="en-US" b="1" i="0" u="none" strike="noStrike" cap="none" normalizeH="0" baseline="0" dirty="0">
                <a:ln>
                  <a:noFill/>
                </a:ln>
                <a:solidFill>
                  <a:srgbClr val="289DCC"/>
                </a:solidFill>
                <a:effectLst/>
                <a:latin typeface="inherit"/>
                <a:ea typeface="Calibri" pitchFamily="34" charset="0"/>
                <a:cs typeface="Times New Roman" pitchFamily="18" charset="0"/>
                <a:hlinkClick r:id="rId4"/>
              </a:rPr>
              <a:t>forging</a:t>
            </a: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0" i="0" u="none" strike="noStrike" cap="none" normalizeH="0" baseline="0" dirty="0">
                <a:ln>
                  <a:noFill/>
                </a:ln>
                <a:solidFill>
                  <a:srgbClr val="444444"/>
                </a:solidFill>
                <a:effectLst/>
                <a:latin typeface="inherit"/>
                <a:ea typeface="Calibri" pitchFamily="34" charset="0"/>
                <a:cs typeface="Times New Roman" pitchFamily="18" charset="0"/>
              </a:rPr>
              <a:t>It is not </a:t>
            </a:r>
            <a:r>
              <a:rPr kumimoji="0" lang="en-US" sz="1100" b="0" i="0" u="none" strike="noStrike" cap="none" normalizeH="0" baseline="0" dirty="0">
                <a:ln>
                  <a:noFill/>
                </a:ln>
                <a:solidFill>
                  <a:srgbClr val="444444"/>
                </a:solidFill>
                <a:effectLst/>
                <a:latin typeface="inherit"/>
                <a:ea typeface="Calibri" pitchFamily="34" charset="0"/>
                <a:cs typeface="Times New Roman" pitchFamily="18" charset="0"/>
              </a:rPr>
              <a:t>economical for </a:t>
            </a:r>
            <a:r>
              <a:rPr kumimoji="0" lang="en-US" sz="1100" b="0" i="0" u="none" strike="noStrike" cap="none" normalizeH="0" baseline="0">
                <a:ln>
                  <a:noFill/>
                </a:ln>
                <a:solidFill>
                  <a:srgbClr val="444444"/>
                </a:solidFill>
                <a:effectLst/>
                <a:latin typeface="inherit"/>
                <a:ea typeface="Calibri" pitchFamily="34" charset="0"/>
                <a:cs typeface="Times New Roman" pitchFamily="18" charset="0"/>
              </a:rPr>
              <a:t>mass production.</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 name="TextBox 5"/>
          <p:cNvSpPr txBox="1"/>
          <p:nvPr/>
        </p:nvSpPr>
        <p:spPr>
          <a:xfrm>
            <a:off x="1428728" y="1857364"/>
            <a:ext cx="1769010" cy="369332"/>
          </a:xfrm>
          <a:prstGeom prst="rect">
            <a:avLst/>
          </a:prstGeom>
          <a:noFill/>
        </p:spPr>
        <p:txBody>
          <a:bodyPr wrap="none" rtlCol="0">
            <a:spAutoFit/>
          </a:bodyPr>
          <a:lstStyle/>
          <a:p>
            <a:r>
              <a:rPr lang="en-US" dirty="0"/>
              <a:t>ADVANTAGES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5984" y="500042"/>
            <a:ext cx="3118161" cy="523220"/>
          </a:xfrm>
          <a:prstGeom prst="rect">
            <a:avLst/>
          </a:prstGeom>
          <a:noFill/>
        </p:spPr>
        <p:txBody>
          <a:bodyPr wrap="square" rtlCol="0">
            <a:spAutoFit/>
          </a:bodyPr>
          <a:lstStyle/>
          <a:p>
            <a:pPr lvl="1">
              <a:buFont typeface="Wingdings" pitchFamily="2" charset="2"/>
              <a:buChar char="Ø"/>
            </a:pPr>
            <a:r>
              <a:rPr lang="en-US" sz="2800" dirty="0"/>
              <a:t>MACHINING</a:t>
            </a:r>
          </a:p>
        </p:txBody>
      </p:sp>
      <p:pic>
        <p:nvPicPr>
          <p:cNvPr id="3" name="Picture 2" descr="WhatsApp Image 2022-02-14 at 3.32.15 PM.jpeg"/>
          <p:cNvPicPr>
            <a:picLocks noChangeAspect="1"/>
          </p:cNvPicPr>
          <p:nvPr/>
        </p:nvPicPr>
        <p:blipFill>
          <a:blip r:embed="rId2"/>
          <a:stretch>
            <a:fillRect/>
          </a:stretch>
        </p:blipFill>
        <p:spPr>
          <a:xfrm>
            <a:off x="714349" y="1357298"/>
            <a:ext cx="7886726" cy="492922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714348" y="714356"/>
            <a:ext cx="8072494"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3600" b="0" i="0" u="none" strike="noStrike" cap="none" normalizeH="0" baseline="0" dirty="0">
                <a:ln>
                  <a:noFill/>
                </a:ln>
                <a:solidFill>
                  <a:srgbClr val="202124"/>
                </a:solidFill>
                <a:effectLst/>
                <a:latin typeface="Arial" pitchFamily="34" charset="0"/>
                <a:ea typeface="Times New Roman" pitchFamily="18" charset="0"/>
                <a:cs typeface="Arial" pitchFamily="34" charset="0"/>
              </a:rPr>
              <a:t>Machining is a process in which</a:t>
            </a:r>
            <a:r>
              <a:rPr kumimoji="0" lang="en-US" sz="3600" b="0" i="0" u="none" strike="noStrike" cap="none" normalizeH="0" baseline="0" dirty="0">
                <a:ln>
                  <a:noFill/>
                </a:ln>
                <a:solidFill>
                  <a:srgbClr val="202124"/>
                </a:solidFill>
                <a:effectLst/>
                <a:latin typeface="Calibri"/>
                <a:ea typeface="Times New Roman" pitchFamily="18" charset="0"/>
                <a:cs typeface="Arial" pitchFamily="34" charset="0"/>
              </a:rPr>
              <a:t> </a:t>
            </a:r>
            <a:r>
              <a:rPr kumimoji="0" lang="en-US" sz="3600" b="1" i="0" u="none" strike="noStrike" cap="none" normalizeH="0" baseline="0" dirty="0">
                <a:ln>
                  <a:noFill/>
                </a:ln>
                <a:solidFill>
                  <a:srgbClr val="202124"/>
                </a:solidFill>
                <a:effectLst/>
                <a:latin typeface="Arial" pitchFamily="34" charset="0"/>
                <a:ea typeface="Times New Roman" pitchFamily="18" charset="0"/>
                <a:cs typeface="Arial" pitchFamily="34" charset="0"/>
              </a:rPr>
              <a:t>a material (often metal) is cut to a desired final shape and size</a:t>
            </a:r>
            <a:r>
              <a:rPr kumimoji="0" lang="en-US" sz="3600" b="0" i="0" u="none" strike="noStrike" cap="none" normalizeH="0" baseline="0" dirty="0">
                <a:ln>
                  <a:noFill/>
                </a:ln>
                <a:solidFill>
                  <a:srgbClr val="202124"/>
                </a:solidFill>
                <a:effectLst/>
                <a:latin typeface="Calibri"/>
                <a:ea typeface="Times New Roman" pitchFamily="18" charset="0"/>
                <a:cs typeface="Arial" pitchFamily="34" charset="0"/>
              </a:rPr>
              <a:t> </a:t>
            </a:r>
            <a:r>
              <a:rPr kumimoji="0" lang="en-US" sz="3600" b="0" i="0" u="none" strike="noStrike" cap="none" normalizeH="0" baseline="0" dirty="0">
                <a:ln>
                  <a:noFill/>
                </a:ln>
                <a:solidFill>
                  <a:srgbClr val="202124"/>
                </a:solidFill>
                <a:effectLst/>
                <a:latin typeface="Arial" pitchFamily="34" charset="0"/>
                <a:ea typeface="Times New Roman" pitchFamily="18" charset="0"/>
                <a:cs typeface="Arial" pitchFamily="34" charset="0"/>
              </a:rPr>
              <a:t>by a controlled material-removal process. ... Machining is a part of the manufacture of many metal products, but it can also be used on other materials such as wood, plastic, ceramic, and composite material.</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480" y="500042"/>
            <a:ext cx="4643470" cy="584775"/>
          </a:xfrm>
          <a:prstGeom prst="rect">
            <a:avLst/>
          </a:prstGeom>
          <a:noFill/>
        </p:spPr>
        <p:txBody>
          <a:bodyPr wrap="square" rtlCol="0">
            <a:spAutoFit/>
          </a:bodyPr>
          <a:lstStyle/>
          <a:p>
            <a:pPr lvl="2">
              <a:buFont typeface="Wingdings" pitchFamily="2" charset="2"/>
              <a:buChar char="q"/>
            </a:pPr>
            <a:r>
              <a:rPr lang="en-US" sz="3200" dirty="0"/>
              <a:t>FORMING</a:t>
            </a:r>
          </a:p>
        </p:txBody>
      </p:sp>
      <p:sp>
        <p:nvSpPr>
          <p:cNvPr id="48129" name="Rectangle 1"/>
          <p:cNvSpPr>
            <a:spLocks noChangeArrowheads="1"/>
          </p:cNvSpPr>
          <p:nvPr/>
        </p:nvSpPr>
        <p:spPr bwMode="auto">
          <a:xfrm rot="10800000" flipV="1">
            <a:off x="785786" y="1162079"/>
            <a:ext cx="692948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rgbClr val="202124"/>
                </a:solidFill>
                <a:effectLst/>
                <a:latin typeface="Arial" pitchFamily="34" charset="0"/>
                <a:ea typeface="Calibri" pitchFamily="34" charset="0"/>
                <a:cs typeface="Arial" pitchFamily="34" charset="0"/>
              </a:rPr>
              <a:t>Forming processes differ from subtractive processes considering that no material is removed. Rather, forming processes exploit applicable stresses such as compression, tension, shear, or a combination of stresses, in order to malleably deform different materials into pre-defined geometrical shapes.</a:t>
            </a:r>
            <a:endParaRPr kumimoji="0" lang="en-US" sz="3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8860" y="500042"/>
            <a:ext cx="3643338" cy="523220"/>
          </a:xfrm>
          <a:prstGeom prst="rect">
            <a:avLst/>
          </a:prstGeom>
          <a:noFill/>
        </p:spPr>
        <p:txBody>
          <a:bodyPr wrap="square" rtlCol="0">
            <a:spAutoFit/>
          </a:bodyPr>
          <a:lstStyle/>
          <a:p>
            <a:pPr>
              <a:buFont typeface="Wingdings" pitchFamily="2" charset="2"/>
              <a:buChar char="q"/>
            </a:pPr>
            <a:r>
              <a:rPr lang="en-US" sz="2800" dirty="0"/>
              <a:t>WELDING </a:t>
            </a:r>
          </a:p>
        </p:txBody>
      </p:sp>
      <p:pic>
        <p:nvPicPr>
          <p:cNvPr id="3" name="Picture 2" descr="WhatsApp Image 2022-02-14 at 3.42.49 PM.jpeg"/>
          <p:cNvPicPr>
            <a:picLocks noChangeAspect="1"/>
          </p:cNvPicPr>
          <p:nvPr/>
        </p:nvPicPr>
        <p:blipFill>
          <a:blip r:embed="rId2"/>
          <a:stretch>
            <a:fillRect/>
          </a:stretch>
        </p:blipFill>
        <p:spPr>
          <a:xfrm>
            <a:off x="5357818" y="428604"/>
            <a:ext cx="2850204" cy="26432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descr="WhatsApp Image 2022-02-14 at 3.40.42 PM (1).jpeg"/>
          <p:cNvPicPr>
            <a:picLocks noChangeAspect="1"/>
          </p:cNvPicPr>
          <p:nvPr/>
        </p:nvPicPr>
        <p:blipFill>
          <a:blip r:embed="rId3"/>
          <a:stretch>
            <a:fillRect/>
          </a:stretch>
        </p:blipFill>
        <p:spPr>
          <a:xfrm>
            <a:off x="571473" y="1142984"/>
            <a:ext cx="4143404" cy="37338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WhatsApp Image 2022-02-14 at 3.40.42 PM.jpeg"/>
          <p:cNvPicPr>
            <a:picLocks noChangeAspect="1"/>
          </p:cNvPicPr>
          <p:nvPr/>
        </p:nvPicPr>
        <p:blipFill>
          <a:blip r:embed="rId4"/>
          <a:stretch>
            <a:fillRect/>
          </a:stretch>
        </p:blipFill>
        <p:spPr>
          <a:xfrm>
            <a:off x="4929190" y="3286124"/>
            <a:ext cx="3857652" cy="307183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571472" y="500042"/>
            <a:ext cx="814393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363636"/>
                </a:solidFill>
                <a:effectLst/>
                <a:latin typeface="Arial" pitchFamily="34" charset="0"/>
                <a:ea typeface="Times New Roman" pitchFamily="18" charset="0"/>
                <a:cs typeface="Arial" pitchFamily="34" charset="0"/>
              </a:rPr>
              <a:t>Welding is a fabrication process whereby two or more parts are fused together by means of heat, pressure or both forming a join as the parts cool. Welding is usually used on metals and thermoplastics but can also be used on wood. The completed welded joint may be referred to as a </a:t>
            </a:r>
            <a:r>
              <a:rPr kumimoji="0" lang="en-US" sz="2800" b="1" i="0" u="none" strike="noStrike" cap="none" normalizeH="0" baseline="0" dirty="0" err="1">
                <a:ln>
                  <a:noFill/>
                </a:ln>
                <a:solidFill>
                  <a:srgbClr val="363636"/>
                </a:solidFill>
                <a:effectLst/>
                <a:latin typeface="Arial" pitchFamily="34" charset="0"/>
                <a:ea typeface="Times New Roman" pitchFamily="18" charset="0"/>
                <a:cs typeface="Arial" pitchFamily="34" charset="0"/>
              </a:rPr>
              <a:t>weldment</a:t>
            </a:r>
            <a:r>
              <a:rPr kumimoji="0" lang="en-US" sz="2800" b="1" i="0" u="none" strike="noStrike" cap="none" normalizeH="0" baseline="0" dirty="0">
                <a:ln>
                  <a:noFill/>
                </a:ln>
                <a:solidFill>
                  <a:srgbClr val="363636"/>
                </a:solidFill>
                <a:effectLst/>
                <a:latin typeface="Arial" pitchFamily="34" charset="0"/>
                <a:ea typeface="Times New Roman" pitchFamily="18" charset="0"/>
                <a:cs typeface="Arial" pitchFamily="34" charset="0"/>
              </a:rPr>
              <a:t>.</a:t>
            </a:r>
            <a:endParaRPr kumimoji="0" lang="en-US" sz="2800" b="0" i="0" u="none" strike="noStrike" cap="none" normalizeH="0" baseline="0" dirty="0">
              <a:ln>
                <a:noFill/>
              </a:ln>
              <a:solidFill>
                <a:srgbClr val="363636"/>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363636"/>
                </a:solidFill>
                <a:effectLst/>
                <a:latin typeface="Arial" pitchFamily="34" charset="0"/>
                <a:ea typeface="Calibri" pitchFamily="34" charset="0"/>
                <a:cs typeface="Arial" pitchFamily="34" charset="0"/>
              </a:rPr>
              <a:t>Some materials require the use of specific processes and techniques. A number are considered '</a:t>
            </a:r>
            <a:r>
              <a:rPr kumimoji="0" lang="en-US" sz="2800" b="1" i="0" u="none" strike="noStrike" cap="none" normalizeH="0" baseline="0" dirty="0" err="1">
                <a:ln>
                  <a:noFill/>
                </a:ln>
                <a:solidFill>
                  <a:srgbClr val="363636"/>
                </a:solidFill>
                <a:effectLst/>
                <a:latin typeface="Arial" pitchFamily="34" charset="0"/>
                <a:ea typeface="Calibri" pitchFamily="34" charset="0"/>
                <a:cs typeface="Arial" pitchFamily="34" charset="0"/>
              </a:rPr>
              <a:t>unweldable</a:t>
            </a:r>
            <a:r>
              <a:rPr kumimoji="0" lang="en-US" sz="2800" b="0" i="0" u="none" strike="noStrike" cap="none" normalizeH="0" baseline="0" dirty="0">
                <a:ln>
                  <a:noFill/>
                </a:ln>
                <a:solidFill>
                  <a:srgbClr val="363636"/>
                </a:solidFill>
                <a:effectLst/>
                <a:latin typeface="Arial" pitchFamily="34" charset="0"/>
                <a:ea typeface="Calibri" pitchFamily="34" charset="0"/>
                <a:cs typeface="Arial" pitchFamily="34" charset="0"/>
              </a:rPr>
              <a:t>,' a term not usually found in dictionaries but useful and descriptive in engineering</a:t>
            </a:r>
            <a:r>
              <a:rPr kumimoji="0" lang="en-US" sz="2800" b="0" i="0" u="none" strike="noStrike" cap="none" normalizeH="0" baseline="0" dirty="0">
                <a:ln>
                  <a:noFill/>
                </a:ln>
                <a:solidFill>
                  <a:schemeClr val="tx1"/>
                </a:solidFill>
                <a:effectLst/>
                <a:latin typeface="Arial" pitchFamily="34" charset="0"/>
                <a:cs typeface="Arial" pitchFamily="34" charset="0"/>
              </a:rPr>
              <a:t> </a:t>
            </a:r>
          </a:p>
        </p:txBody>
      </p:sp>
    </p:spTree>
  </p:cSld>
  <p:clrMapOvr>
    <a:masterClrMapping/>
  </p:clrMapOvr>
  <p:transition>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4414" y="1500174"/>
            <a:ext cx="6215106" cy="769441"/>
          </a:xfrm>
          <a:prstGeom prst="rect">
            <a:avLst/>
          </a:prstGeom>
          <a:noFill/>
        </p:spPr>
        <p:txBody>
          <a:bodyPr wrap="square" rtlCol="0">
            <a:spAutoFit/>
          </a:bodyPr>
          <a:lstStyle/>
          <a:p>
            <a:r>
              <a:rPr lang="en-US" sz="4400" dirty="0">
                <a:latin typeface="Algerian" pitchFamily="82" charset="0"/>
              </a:rPr>
              <a:t>THANKYOU……</a:t>
            </a:r>
          </a:p>
        </p:txBody>
      </p:sp>
      <p:graphicFrame>
        <p:nvGraphicFramePr>
          <p:cNvPr id="3" name="Chart 2"/>
          <p:cNvGraphicFramePr/>
          <p:nvPr/>
        </p:nvGraphicFramePr>
        <p:xfrm flipV="1">
          <a:off x="1524000" y="5461000"/>
          <a:ext cx="190480" cy="18257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103</TotalTime>
  <Words>729</Words>
  <Application>Microsoft Office PowerPoint</Application>
  <PresentationFormat>On-screen Show (4:3)</PresentationFormat>
  <Paragraphs>48</Paragraphs>
  <Slides>14</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Algerian</vt:lpstr>
      <vt:lpstr>Arial</vt:lpstr>
      <vt:lpstr>Arial Black</vt:lpstr>
      <vt:lpstr>Blackadder ITC</vt:lpstr>
      <vt:lpstr>Calibri</vt:lpstr>
      <vt:lpstr>Cambria</vt:lpstr>
      <vt:lpstr>Courier New</vt:lpstr>
      <vt:lpstr>inherit</vt:lpstr>
      <vt:lpstr>Rockwell</vt:lpstr>
      <vt:lpstr>Verdana</vt:lpstr>
      <vt:lpstr>Wingdings</vt:lpstr>
      <vt:lpstr>Wingdings 2</vt:lpstr>
      <vt:lpstr>Foundry</vt:lpstr>
      <vt:lpstr>Aspect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Yogesh</dc:creator>
  <cp:lastModifiedBy>Svastik   Kanwar</cp:lastModifiedBy>
  <cp:revision>11</cp:revision>
  <dcterms:created xsi:type="dcterms:W3CDTF">2022-02-14T08:47:54Z</dcterms:created>
  <dcterms:modified xsi:type="dcterms:W3CDTF">2022-07-18T08:14:37Z</dcterms:modified>
</cp:coreProperties>
</file>